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7"/>
  </p:notesMasterIdLst>
  <p:handoutMasterIdLst>
    <p:handoutMasterId r:id="rId48"/>
  </p:handoutMasterIdLst>
  <p:sldIdLst>
    <p:sldId id="394" r:id="rId4"/>
    <p:sldId id="395" r:id="rId5"/>
    <p:sldId id="609" r:id="rId6"/>
    <p:sldId id="582" r:id="rId7"/>
    <p:sldId id="583" r:id="rId8"/>
    <p:sldId id="584" r:id="rId9"/>
    <p:sldId id="585" r:id="rId10"/>
    <p:sldId id="586" r:id="rId11"/>
    <p:sldId id="588" r:id="rId12"/>
    <p:sldId id="578" r:id="rId13"/>
    <p:sldId id="579" r:id="rId14"/>
    <p:sldId id="580" r:id="rId15"/>
    <p:sldId id="589" r:id="rId16"/>
    <p:sldId id="591" r:id="rId17"/>
    <p:sldId id="590" r:id="rId18"/>
    <p:sldId id="592" r:id="rId19"/>
    <p:sldId id="581" r:id="rId20"/>
    <p:sldId id="587" r:id="rId21"/>
    <p:sldId id="594" r:id="rId22"/>
    <p:sldId id="595" r:id="rId23"/>
    <p:sldId id="596" r:id="rId24"/>
    <p:sldId id="597" r:id="rId25"/>
    <p:sldId id="611" r:id="rId26"/>
    <p:sldId id="598" r:id="rId27"/>
    <p:sldId id="599" r:id="rId28"/>
    <p:sldId id="602" r:id="rId29"/>
    <p:sldId id="610" r:id="rId30"/>
    <p:sldId id="603" r:id="rId31"/>
    <p:sldId id="600" r:id="rId32"/>
    <p:sldId id="606" r:id="rId33"/>
    <p:sldId id="601" r:id="rId34"/>
    <p:sldId id="613" r:id="rId35"/>
    <p:sldId id="616" r:id="rId36"/>
    <p:sldId id="614" r:id="rId37"/>
    <p:sldId id="615" r:id="rId38"/>
    <p:sldId id="604" r:id="rId39"/>
    <p:sldId id="605" r:id="rId40"/>
    <p:sldId id="608" r:id="rId41"/>
    <p:sldId id="607" r:id="rId42"/>
    <p:sldId id="421" r:id="rId43"/>
    <p:sldId id="617" r:id="rId44"/>
    <p:sldId id="352" r:id="rId45"/>
    <p:sldId id="612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B224AC-9DDF-4C51-B5D4-64976F2BC88F}">
          <p14:sldIdLst>
            <p14:sldId id="394"/>
            <p14:sldId id="395"/>
            <p14:sldId id="609"/>
          </p14:sldIdLst>
        </p14:section>
        <p14:section name="Objects and Classes" id="{C08EFE6E-D894-4F94-8AFC-FF22A03B267A}">
          <p14:sldIdLst>
            <p14:sldId id="582"/>
            <p14:sldId id="583"/>
            <p14:sldId id="584"/>
            <p14:sldId id="585"/>
            <p14:sldId id="586"/>
            <p14:sldId id="588"/>
          </p14:sldIdLst>
        </p14:section>
        <p14:section name="Using the Built-in API Classes" id="{2D42B56A-F38B-4058-B741-D9F831CA133A}">
          <p14:sldIdLst>
            <p14:sldId id="578"/>
            <p14:sldId id="579"/>
            <p14:sldId id="580"/>
            <p14:sldId id="589"/>
            <p14:sldId id="591"/>
            <p14:sldId id="590"/>
            <p14:sldId id="592"/>
            <p14:sldId id="581"/>
          </p14:sldIdLst>
        </p14:section>
        <p14:section name="Defining Simple Classes" id="{2B93D077-59AB-4B48-8A44-EADB41A8C7C0}">
          <p14:sldIdLst>
            <p14:sldId id="587"/>
            <p14:sldId id="594"/>
            <p14:sldId id="595"/>
            <p14:sldId id="596"/>
            <p14:sldId id="597"/>
            <p14:sldId id="611"/>
            <p14:sldId id="598"/>
            <p14:sldId id="599"/>
            <p14:sldId id="602"/>
            <p14:sldId id="610"/>
            <p14:sldId id="603"/>
            <p14:sldId id="600"/>
            <p14:sldId id="606"/>
            <p14:sldId id="601"/>
            <p14:sldId id="613"/>
            <p14:sldId id="616"/>
            <p14:sldId id="614"/>
            <p14:sldId id="615"/>
            <p14:sldId id="604"/>
            <p14:sldId id="605"/>
            <p14:sldId id="608"/>
            <p14:sldId id="607"/>
          </p14:sldIdLst>
        </p14:section>
        <p14:section name="Conclusion" id="{079ACA8A-4C35-49DF-9548-AEF3FC29D537}">
          <p14:sldIdLst>
            <p14:sldId id="421"/>
            <p14:sldId id="617"/>
            <p14:sldId id="352"/>
            <p14:sldId id="6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D87"/>
    <a:srgbClr val="F37D3B"/>
    <a:srgbClr val="E85C0E"/>
    <a:srgbClr val="FF6600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120" y="24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41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3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79128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414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DateTime today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dirty="0"/>
              <a:t>("Today is: " + today);</a:t>
            </a:r>
          </a:p>
          <a:p>
            <a:pPr>
              <a:lnSpc>
                <a:spcPct val="90000"/>
              </a:lnSpc>
            </a:pPr>
            <a:r>
              <a:rPr lang="en-US" dirty="0"/>
              <a:t>DateTime tomorrow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dirty="0"/>
              <a:t>(1);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Console.WriteLine("Tomorrow is: " + tomorrow);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double angleDegrees = 60;</a:t>
            </a:r>
          </a:p>
          <a:p>
            <a:pPr>
              <a:lnSpc>
                <a:spcPct val="90000"/>
              </a:lnSpc>
            </a:pPr>
            <a:r>
              <a:rPr lang="en-US" dirty="0"/>
              <a:t>double angleRadians = angleDegrees *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 / 180;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(angleRadians)); //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Console.WriteLine("Random number = "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dirty="0"/>
              <a:t>(1,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100));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WebClient webClient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dirty="0"/>
              <a:t>();</a:t>
            </a:r>
          </a:p>
          <a:p>
            <a:pPr>
              <a:lnSpc>
                <a:spcPct val="90000"/>
              </a:lnSpc>
            </a:pPr>
            <a:r>
              <a:rPr lang="en-US" dirty="0"/>
              <a:t>webClient.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dirty="0"/>
              <a:t>("http://www.introprogramming.info/wp-content/uploads/2015/10/Intro-CSharp-Book-v2015.pdf", "book.pdf");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a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9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2900" dirty="0"/>
              <a:t>Random rnd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2900" dirty="0"/>
              <a:t>();</a:t>
            </a:r>
          </a:p>
          <a:p>
            <a:r>
              <a:rPr lang="en-US" sz="2900" dirty="0"/>
              <a:t>for (int pos1 = 0; pos1 &lt; words.Length; pos1++)</a:t>
            </a:r>
          </a:p>
          <a:p>
            <a:r>
              <a:rPr lang="en-US" sz="2900" dirty="0"/>
              <a:t>{</a:t>
            </a:r>
          </a:p>
          <a:p>
            <a:r>
              <a:rPr lang="en-US" sz="2900" dirty="0"/>
              <a:t>   int pos2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900" dirty="0"/>
              <a:t>(words.Length);</a:t>
            </a:r>
          </a:p>
          <a:p>
            <a:r>
              <a:rPr lang="en-US" sz="2900" dirty="0"/>
              <a:t>   //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29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29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29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9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int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719034"/>
          </a:xfrm>
        </p:spPr>
        <p:txBody>
          <a:bodyPr/>
          <a:lstStyle/>
          <a:p>
            <a:r>
              <a:rPr lang="en-US" dirty="0"/>
              <a:t>Bundling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endParaRPr lang="en-US" sz="3000" dirty="0"/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592842" y="1785765"/>
            <a:ext cx="191102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32337" y="4132949"/>
            <a:ext cx="3671802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(hold 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</a:t>
            </a:r>
            <a:r>
              <a:rPr lang="en-US" dirty="0"/>
              <a:t> Numbers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</a:t>
            </a:r>
            <a:r>
              <a:rPr lang="en-US" dirty="0"/>
              <a:t> Calculations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</a:t>
            </a:r>
            <a:r>
              <a:rPr lang="en-US" dirty="0"/>
              <a:t> Files from Internet</a:t>
            </a:r>
          </a:p>
          <a:p>
            <a:pPr lvl="1"/>
            <a:r>
              <a:rPr lang="en-US" dirty="0"/>
              <a:t>Calculations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 Integers</a:t>
            </a:r>
          </a:p>
          <a:p>
            <a:pPr lvl="0"/>
            <a:r>
              <a:rPr lang="en-US" dirty="0"/>
              <a:t>Defining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Simple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Bundle Fields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dirty="0"/>
              <a:t> points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51121"/>
            <a:ext cx="10541378" cy="44927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ReadPoint();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p2 = ReadPoint();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14400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 						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29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for (int i = 0; i &lt; n; i++)</a:t>
            </a:r>
          </a:p>
          <a:p>
            <a:r>
              <a:rPr lang="en-US" sz="2800" dirty="0"/>
              <a:t>  {</a:t>
            </a:r>
          </a:p>
          <a:p>
            <a:r>
              <a:rPr lang="en-US" sz="2800" dirty="0"/>
              <a:t>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}</a:t>
            </a:r>
          </a:p>
          <a:p>
            <a:endParaRPr lang="en-US" sz="2800" dirty="0"/>
          </a:p>
          <a:p>
            <a:r>
              <a:rPr lang="en-US" sz="2800" dirty="0"/>
              <a:t>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0039" y="1244692"/>
            <a:ext cx="11068746" cy="4470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sz="2800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double distance = CalcDistance(points[0], points[1]);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289" y="1043552"/>
            <a:ext cx="10878246" cy="55499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80000"/>
              </a:lnSpc>
            </a:pPr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double minDistance = double.MaxValue;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300" dirty="0"/>
              <a:t> 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closestTwoPoints </a:t>
            </a:r>
            <a:r>
              <a:rPr lang="en-US" sz="2300" dirty="0"/>
              <a:t>= null;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for (int p1 = 0; p1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p1++)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for (int p2 = p1 + 1; p2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double distance =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CalcDistance(points[p1], points[p2])</a:t>
            </a:r>
            <a:r>
              <a:rPr lang="en-US" sz="2300" dirty="0"/>
              <a:t>;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300" dirty="0"/>
              <a:t>      if (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distance &lt; minDistance</a:t>
            </a:r>
            <a:r>
              <a:rPr lang="en-US" sz="2300" dirty="0"/>
              <a:t>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closestTwoPoints = new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</a:t>
            </a:r>
            <a:r>
              <a:rPr lang="en-US" sz="2300" dirty="0"/>
              <a:t> {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points[p1], points[p2]</a:t>
            </a:r>
            <a:r>
              <a:rPr lang="en-US" sz="2300" dirty="0"/>
              <a:t>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}</a:t>
            </a: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300" dirty="0"/>
              <a:t>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return closestTwoPoints;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3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r.Left &lt;= Left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r.Right &gt;= Right</a:t>
            </a:r>
            <a:r>
              <a:rPr lang="en-US" sz="2700" dirty="0"/>
              <a:t>) &amp;&amp;</a:t>
            </a:r>
          </a:p>
          <a:p>
            <a:r>
              <a:rPr lang="en-US" sz="2700" dirty="0"/>
              <a:t>     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r.Top &lt;= Top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r.Bottom &gt;= Bottom</a:t>
            </a:r>
            <a:r>
              <a:rPr lang="en-US" sz="2700" dirty="0"/>
              <a:t>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51121"/>
            <a:ext cx="11125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public 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dirty="0"/>
              <a:t> { get; set; }</a:t>
            </a:r>
          </a:p>
          <a:p>
            <a:endParaRPr lang="en-US" sz="2800" dirty="0"/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Right</a:t>
            </a:r>
            <a:r>
              <a:rPr lang="en-US" sz="2800" dirty="0"/>
              <a:t>  { get { return Left + Width; }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sz="2800" dirty="0"/>
              <a:t> { get { return Top + Height; } }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  // continued on next slide...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2135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151121"/>
            <a:ext cx="11125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 public bool IsInside(Rectangle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)</a:t>
            </a:r>
          </a:p>
          <a:p>
            <a:r>
              <a:rPr lang="en-US" sz="2800" dirty="0"/>
              <a:t>  {</a:t>
            </a:r>
          </a:p>
          <a:p>
            <a:r>
              <a:rPr lang="en-US" sz="2800" dirty="0"/>
              <a:t>    var isInLeft = Left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.Left;</a:t>
            </a:r>
          </a:p>
          <a:p>
            <a:r>
              <a:rPr lang="en-US" sz="2800" dirty="0"/>
              <a:t>    var isInRight = Right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.Right;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isInLeft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isInRight</a:t>
            </a:r>
            <a:r>
              <a:rPr lang="en-US" sz="2800" dirty="0"/>
              <a:t>;</a:t>
            </a:r>
          </a:p>
          <a:p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= Top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.Top;</a:t>
            </a:r>
          </a:p>
          <a:p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 = Bottom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.Bottom;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;</a:t>
            </a:r>
          </a:p>
          <a:p>
            <a:r>
              <a:rPr lang="en-US" sz="2800" dirty="0"/>
              <a:t>  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214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151121"/>
            <a:ext cx="11125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public static Rectangle ParseRectangle(int[] args)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Rectangle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rectangle</a:t>
            </a:r>
            <a:r>
              <a:rPr lang="en-US" sz="2800" dirty="0"/>
              <a:t> = new Rectangle()</a:t>
            </a:r>
          </a:p>
          <a:p>
            <a:r>
              <a:rPr lang="en-US" sz="2800" dirty="0"/>
              <a:t>  {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800" dirty="0"/>
              <a:t> = args[0],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800" dirty="0"/>
              <a:t> = args[1],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dirty="0"/>
              <a:t> = args[2],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dirty="0"/>
              <a:t> = args[3]</a:t>
            </a:r>
          </a:p>
          <a:p>
            <a:r>
              <a:rPr lang="en-US" sz="2800" dirty="0"/>
              <a:t>  };</a:t>
            </a:r>
          </a:p>
          <a:p>
            <a:endParaRPr lang="en-US" sz="2800" dirty="0"/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rectangle</a:t>
            </a:r>
            <a:r>
              <a:rPr lang="en-US" sz="2800" dirty="0"/>
              <a:t>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176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79412" y="906400"/>
            <a:ext cx="11430000" cy="5771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public static void Main()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90000"/>
              </a:lnSpc>
            </a:pPr>
            <a:r>
              <a:rPr lang="en-US" dirty="0"/>
              <a:t>  int[] rect1Args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ReadRectArgs()</a:t>
            </a:r>
            <a:r>
              <a:rPr lang="en-US" dirty="0"/>
              <a:t>; // split, convert to int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  int[] rect2Args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ReadRectArgs()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  Rectangle rect1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ParseRectangle(rect1Args)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  Rectangle rect2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ParseRectangle(rect2Args)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  bool isInside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rect1.IsInside(rect2)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  if (isInside)</a:t>
            </a:r>
          </a:p>
          <a:p>
            <a:pPr>
              <a:lnSpc>
                <a:spcPct val="90000"/>
              </a:lnSpc>
            </a:pPr>
            <a:r>
              <a:rPr lang="en-US" dirty="0"/>
              <a:t>  {</a:t>
            </a:r>
          </a:p>
          <a:p>
            <a:pPr>
              <a:lnSpc>
                <a:spcPct val="90000"/>
              </a:lnSpc>
            </a:pPr>
            <a:r>
              <a:rPr lang="en-US" dirty="0"/>
              <a:t>    Console.WriteLine("Inside");</a:t>
            </a:r>
          </a:p>
          <a:p>
            <a:pPr>
              <a:lnSpc>
                <a:spcPct val="90000"/>
              </a:lnSpc>
            </a:pPr>
            <a:r>
              <a:rPr lang="en-US" dirty="0"/>
              <a:t>  }</a:t>
            </a:r>
          </a:p>
          <a:p>
            <a:pPr>
              <a:lnSpc>
                <a:spcPct val="90000"/>
              </a:lnSpc>
            </a:pPr>
            <a:r>
              <a:rPr lang="en-US" dirty="0"/>
              <a:t>  else</a:t>
            </a:r>
          </a:p>
          <a:p>
            <a:pPr>
              <a:lnSpc>
                <a:spcPct val="90000"/>
              </a:lnSpc>
            </a:pPr>
            <a:r>
              <a:rPr lang="en-US" dirty="0"/>
              <a:t>  {</a:t>
            </a:r>
          </a:p>
          <a:p>
            <a:pPr>
              <a:lnSpc>
                <a:spcPct val="90000"/>
              </a:lnSpc>
            </a:pPr>
            <a:r>
              <a:rPr lang="en-US" dirty="0"/>
              <a:t>    Console.WriteLine("Not inside");</a:t>
            </a:r>
          </a:p>
          <a:p>
            <a:pPr>
              <a:lnSpc>
                <a:spcPct val="90000"/>
              </a:lnSpc>
            </a:pPr>
            <a:r>
              <a:rPr lang="en-US" dirty="0"/>
              <a:t>  }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855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099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3667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385877" y="3017520"/>
            <a:ext cx="5066983" cy="629111"/>
          </a:xfrm>
          <a:prstGeom prst="wedgeRoundRectCallout">
            <a:avLst>
              <a:gd name="adj1" fmla="val -37461"/>
              <a:gd name="adj2" fmla="val 942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string[] items = Console.ReadLine().Split(' ');</a:t>
            </a:r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int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Sale[]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/>
              <a:t>foreach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double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73884" y="5782264"/>
            <a:ext cx="11940328" cy="630869"/>
          </a:xfrm>
        </p:spPr>
        <p:txBody>
          <a:bodyPr/>
          <a:lstStyle/>
          <a:p>
            <a:r>
              <a:rPr lang="en-US" sz="3600" dirty="0"/>
              <a:t>What is an Object? What is a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494" y="1524001"/>
            <a:ext cx="3251665" cy="24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60412" y="3019425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DateTime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4743450"/>
            <a:ext cx="54101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10047" y="4743450"/>
            <a:ext cx="476054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40850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1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programming,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55058" y="2757325"/>
            <a:ext cx="2514601" cy="1977952"/>
            <a:chOff x="9294811" y="2136848"/>
            <a:chExt cx="2133601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1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44025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060125"/>
            <a:ext cx="10682400" cy="541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895780" y="4369648"/>
            <a:ext cx="3429000" cy="1519088"/>
          </a:xfrm>
          <a:prstGeom prst="wedgeRoundRectCallout">
            <a:avLst>
              <a:gd name="adj1" fmla="val -68841"/>
              <a:gd name="adj2" fmla="val -34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3101</Words>
  <Application>Microsoft Office PowerPoint</Application>
  <PresentationFormat>Custom</PresentationFormat>
  <Paragraphs>585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Questions?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Solution: Rectangle Position</vt:lpstr>
      <vt:lpstr>Solution: Rectangle Position (2)</vt:lpstr>
      <vt:lpstr>Solution: Rectangle Position (3)</vt:lpstr>
      <vt:lpstr>Solution: Rectangle Position (4)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2017-06-13T12:10:07Z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